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7"/>
  </p:notesMasterIdLst>
  <p:sldIdLst>
    <p:sldId id="307" r:id="rId2"/>
    <p:sldId id="257" r:id="rId3"/>
    <p:sldId id="261" r:id="rId4"/>
    <p:sldId id="262" r:id="rId5"/>
    <p:sldId id="263" r:id="rId6"/>
    <p:sldId id="306" r:id="rId7"/>
    <p:sldId id="269" r:id="rId8"/>
    <p:sldId id="300" r:id="rId9"/>
    <p:sldId id="291" r:id="rId10"/>
    <p:sldId id="265" r:id="rId11"/>
    <p:sldId id="266" r:id="rId12"/>
    <p:sldId id="559" r:id="rId13"/>
    <p:sldId id="554" r:id="rId14"/>
    <p:sldId id="267" r:id="rId15"/>
    <p:sldId id="296" r:id="rId16"/>
    <p:sldId id="292" r:id="rId17"/>
    <p:sldId id="270" r:id="rId18"/>
    <p:sldId id="302" r:id="rId19"/>
    <p:sldId id="295" r:id="rId20"/>
    <p:sldId id="304" r:id="rId21"/>
    <p:sldId id="667" r:id="rId22"/>
    <p:sldId id="668" r:id="rId23"/>
    <p:sldId id="650" r:id="rId24"/>
    <p:sldId id="645" r:id="rId25"/>
    <p:sldId id="661" r:id="rId26"/>
    <p:sldId id="662" r:id="rId27"/>
    <p:sldId id="258" r:id="rId28"/>
    <p:sldId id="285" r:id="rId29"/>
    <p:sldId id="658" r:id="rId30"/>
    <p:sldId id="659" r:id="rId31"/>
    <p:sldId id="688" r:id="rId32"/>
    <p:sldId id="268" r:id="rId33"/>
    <p:sldId id="273" r:id="rId34"/>
    <p:sldId id="631" r:id="rId35"/>
    <p:sldId id="669" r:id="rId36"/>
    <p:sldId id="674" r:id="rId37"/>
    <p:sldId id="686" r:id="rId38"/>
    <p:sldId id="689" r:id="rId39"/>
    <p:sldId id="677" r:id="rId40"/>
    <p:sldId id="308" r:id="rId41"/>
    <p:sldId id="310" r:id="rId42"/>
    <p:sldId id="305" r:id="rId43"/>
    <p:sldId id="327" r:id="rId44"/>
    <p:sldId id="280" r:id="rId45"/>
    <p:sldId id="565" r:id="rId46"/>
    <p:sldId id="682" r:id="rId47"/>
    <p:sldId id="320" r:id="rId48"/>
    <p:sldId id="683" r:id="rId49"/>
    <p:sldId id="691" r:id="rId50"/>
    <p:sldId id="309" r:id="rId51"/>
    <p:sldId id="680" r:id="rId52"/>
    <p:sldId id="323" r:id="rId53"/>
    <p:sldId id="329" r:id="rId54"/>
    <p:sldId id="690" r:id="rId55"/>
    <p:sldId id="685" r:id="rId5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1.png>
</file>

<file path=ppt/media/image14.png>
</file>

<file path=ppt/media/image141.png>
</file>

<file path=ppt/media/image15.png>
</file>

<file path=ppt/media/image151.png>
</file>

<file path=ppt/media/image16.jpg>
</file>

<file path=ppt/media/image161.png>
</file>

<file path=ppt/media/image17.jpeg>
</file>

<file path=ppt/media/image171.png>
</file>

<file path=ppt/media/image18.jpeg>
</file>

<file path=ppt/media/image19.png>
</file>

<file path=ppt/media/image2.png>
</file>

<file path=ppt/media/image20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tiff>
</file>

<file path=ppt/media/image27.png>
</file>

<file path=ppt/media/image28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.tif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tiff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tiff>
</file>

<file path=ppt/media/image70.png>
</file>

<file path=ppt/media/image70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07/22/2023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22.07.2023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22.07.2023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22.07.2023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22.07.2023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22.07.2023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22.07.2023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28.sv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43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emf"/><Relationship Id="rId9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56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hyperlink" Target="https://arxiv.org/abs/1706.03762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64.png"/><Relationship Id="rId4" Type="http://schemas.openxmlformats.org/officeDocument/2006/relationships/hyperlink" Target="https://arxiv.org/abs/1706.03762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68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72.png"/><Relationship Id="rId4" Type="http://schemas.openxmlformats.org/officeDocument/2006/relationships/hyperlink" Target="https://arxiv.org/abs/1411.1784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78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0" Type="http://schemas.openxmlformats.org/officeDocument/2006/relationships/image" Target="../media/image77.png"/><Relationship Id="rId4" Type="http://schemas.openxmlformats.org/officeDocument/2006/relationships/image" Target="../media/image75.png"/><Relationship Id="rId9" Type="http://schemas.openxmlformats.org/officeDocument/2006/relationships/image" Target="../media/image7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docs.langchain.com/doc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6893-92E6-61CA-3EFA-47C7E9CC9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216" y="1122363"/>
            <a:ext cx="9267568" cy="2387600"/>
          </a:xfrm>
        </p:spPr>
        <p:txBody>
          <a:bodyPr/>
          <a:lstStyle/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709DE-EFCC-6EE1-52A9-4F9978912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June 2023</a:t>
            </a:r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603414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b="1" dirty="0"/>
              <a:t>l</a:t>
            </a:r>
            <a:r>
              <a:rPr lang="en-DE" sz="2600" b="1" dirty="0"/>
              <a:t>earning by trial-and-error</a:t>
            </a:r>
            <a:r>
              <a:rPr lang="en-DE" sz="2600" dirty="0"/>
              <a:t> (</a:t>
            </a:r>
            <a:r>
              <a:rPr lang="en-GB" sz="2600" dirty="0"/>
              <a:t>e</a:t>
            </a:r>
            <a:r>
              <a:rPr lang="en-DE" sz="2600" dirty="0"/>
              <a:t>xploration and exploitation)</a:t>
            </a:r>
            <a:endParaRPr lang="en-DE" sz="2600" b="1" dirty="0"/>
          </a:p>
          <a:p>
            <a:r>
              <a:rPr lang="en-GB" sz="2600" dirty="0"/>
              <a:t>g</a:t>
            </a:r>
            <a:r>
              <a:rPr lang="en-DE" sz="2600" dirty="0"/>
              <a:t>oal-based approach </a:t>
            </a:r>
            <a:r>
              <a:rPr lang="en-DE" sz="2600" dirty="0">
                <a:sym typeface="Wingdings" pitchFamily="2" charset="2"/>
              </a:rPr>
              <a:t> more generic than supervised learning (but sparse reward signals)</a:t>
            </a:r>
            <a:endParaRPr lang="en-DE" sz="2600" dirty="0"/>
          </a:p>
          <a:p>
            <a:r>
              <a:rPr lang="en-GB" sz="2600" dirty="0"/>
              <a:t>r</a:t>
            </a:r>
            <a:r>
              <a:rPr lang="en-DE" sz="2600" dirty="0"/>
              <a:t>eceiving feedback from the environment, </a:t>
            </a:r>
            <a:r>
              <a:rPr lang="en-GB" sz="2600" dirty="0"/>
              <a:t>n</a:t>
            </a:r>
            <a:r>
              <a:rPr lang="en-DE" sz="2600" dirty="0"/>
              <a:t>o supervision</a:t>
            </a:r>
          </a:p>
          <a:p>
            <a:r>
              <a:rPr lang="en-GB" sz="2600" dirty="0"/>
              <a:t>formalization of sequential decision making (delayed rewards)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600" dirty="0"/>
              <a:t>using learning from examples (data) to guide the search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RL usually more difficult (e.g., non-differentiable as a whole) than</a:t>
            </a:r>
            <a:r>
              <a:rPr lang="en-DE" sz="2600" dirty="0"/>
              <a:t> supervised learning (which can be seen as “generalized optimization”, often of proxy metric)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9441613" y="1933200"/>
            <a:ext cx="2750387" cy="299160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FA0878A-3A83-2D78-64B8-B430CC44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F3DA3B6-D5CC-38C9-A7F4-9D63641F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598E77-8BA3-A5D3-C0E1-3BA01684F0D6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26936"/>
            <a:ext cx="10515600" cy="2809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200" dirty="0"/>
              <a:t>generalization gap: difference between test and training error</a:t>
            </a:r>
            <a:endParaRPr lang="en-GB" sz="2200" b="1" dirty="0"/>
          </a:p>
          <a:p>
            <a:pPr marL="0" indent="0">
              <a:buNone/>
            </a:pPr>
            <a:r>
              <a:rPr lang="en-GB" sz="2200" b="1" dirty="0"/>
              <a:t>interpolation</a:t>
            </a:r>
            <a:r>
              <a:rPr lang="en-GB" sz="2200" dirty="0"/>
              <a:t>: to unencountered samples from training environment</a:t>
            </a:r>
          </a:p>
          <a:p>
            <a:pPr marL="0" indent="0">
              <a:buNone/>
            </a:pPr>
            <a:r>
              <a:rPr lang="en-GB" sz="2200" b="1" dirty="0"/>
              <a:t>extrapolation</a:t>
            </a:r>
            <a:r>
              <a:rPr lang="en-GB" sz="22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200" dirty="0"/>
              <a:t>curse of dimensionality: </a:t>
            </a:r>
            <a:r>
              <a:rPr lang="en-GB" sz="2200" i="1" dirty="0"/>
              <a:t>“learning in high dimensions always amounts to extrapolation”</a:t>
            </a:r>
          </a:p>
          <a:p>
            <a:pPr marL="0" indent="0">
              <a:buNone/>
            </a:pPr>
            <a:r>
              <a:rPr lang="en-GB" sz="22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200" dirty="0">
                <a:sym typeface="Wingdings" pitchFamily="2" charset="2"/>
              </a:rPr>
              <a:t> need for appropriate </a:t>
            </a:r>
            <a:r>
              <a:rPr lang="en-GB" sz="2200" b="1" dirty="0">
                <a:sym typeface="Wingdings" pitchFamily="2" charset="2"/>
              </a:rPr>
              <a:t>inductive bias</a:t>
            </a:r>
            <a:r>
              <a:rPr lang="en-GB" sz="2200" dirty="0">
                <a:sym typeface="Wingdings" pitchFamily="2" charset="2"/>
              </a:rPr>
              <a:t> (aka learning bias): </a:t>
            </a:r>
            <a:r>
              <a:rPr lang="en-GB" sz="2200" dirty="0"/>
              <a:t>set of assumptions of a learning algorithm to predict outputs of inputs not encountered during training (“data in disguise”)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18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12120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61D255-55B6-6F3D-3186-CEA62D3420E8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functions), </a:t>
            </a:r>
            <a:r>
              <a:rPr lang="en-DE" sz="2400" dirty="0"/>
              <a:t>and even unsupervised learning (e.g., </a:t>
            </a:r>
            <a:r>
              <a:rPr lang="en-GB" sz="2400" dirty="0"/>
              <a:t>maximum variance axes in PCA</a:t>
            </a:r>
            <a:r>
              <a:rPr lang="en-DE" sz="2400" dirty="0"/>
              <a:t>)</a:t>
            </a:r>
            <a:endParaRPr lang="en-GB" sz="24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regularization method like convolutional layers</a:t>
            </a:r>
            <a:r>
              <a:rPr lang="en-GB" dirty="0"/>
              <a:t> or</a:t>
            </a:r>
            <a:r>
              <a:rPr lang="en-GB" sz="2800" dirty="0"/>
              <a:t> objective function).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7074631" y="2872704"/>
            <a:ext cx="427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</a:t>
            </a:r>
          </a:p>
          <a:p>
            <a:r>
              <a:rPr lang="en-GB" sz="2000" dirty="0"/>
              <a:t>a</a:t>
            </a:r>
            <a:r>
              <a:rPr lang="en-DE" sz="2000" dirty="0"/>
              <a:t>dd more nodes and hidden layers …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34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 ImageNet</a:t>
            </a:r>
            <a:r>
              <a:rPr lang="en-GB" sz="2400" dirty="0"/>
              <a:t>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777945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309118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137691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233239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654804" y="5216604"/>
            <a:ext cx="3726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3654804" y="3619389"/>
            <a:ext cx="3457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different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381103" y="5758249"/>
            <a:ext cx="1738183" cy="58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112139" y="3738161"/>
            <a:ext cx="2361375" cy="48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4689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4367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</a:t>
            </a:r>
            <a:r>
              <a:rPr lang="en-GB" sz="1800" dirty="0" err="1"/>
              <a:t>OpenAI’s</a:t>
            </a:r>
            <a:r>
              <a:rPr lang="en-GB" sz="1800" dirty="0"/>
              <a:t>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601156" y="5816052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6"/>
              </a:rPr>
              <a:t>GPT-4 </a:t>
            </a:r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query 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limited),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51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 r="-9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52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74942" y="111960"/>
            <a:ext cx="553582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F917E-89A2-1007-2496-B6A088EE441D}"/>
              </a:ext>
            </a:extLst>
          </p:cNvPr>
          <p:cNvSpPr txBox="1"/>
          <p:nvPr/>
        </p:nvSpPr>
        <p:spPr>
          <a:xfrm>
            <a:off x="941053" y="6140019"/>
            <a:ext cx="2549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G: minimize, D: maximize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38D9C4-D605-13A5-EDD9-E8329E298CF1}"/>
              </a:ext>
            </a:extLst>
          </p:cNvPr>
          <p:cNvSpPr txBox="1"/>
          <p:nvPr/>
        </p:nvSpPr>
        <p:spPr>
          <a:xfrm>
            <a:off x="6236044" y="910168"/>
            <a:ext cx="5774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54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245948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599618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foresee: emotions or consciousness occur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</a:t>
            </a:r>
            <a:r>
              <a:rPr lang="en-GB" dirty="0"/>
              <a:t>es for ML and Symbolic AI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6864AAE-6456-AF32-C543-8FF5977C8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126" y="1854444"/>
            <a:ext cx="5013982" cy="33561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B1E331-4B13-C0DD-91C9-102D96E561CF}"/>
              </a:ext>
            </a:extLst>
          </p:cNvPr>
          <p:cNvSpPr txBox="1"/>
          <p:nvPr/>
        </p:nvSpPr>
        <p:spPr>
          <a:xfrm>
            <a:off x="11626945" y="502960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BEB4E6-348D-130A-7FC6-0D3CDA4E8A16}"/>
              </a:ext>
            </a:extLst>
          </p:cNvPr>
          <p:cNvSpPr txBox="1"/>
          <p:nvPr/>
        </p:nvSpPr>
        <p:spPr>
          <a:xfrm>
            <a:off x="9204967" y="5554531"/>
            <a:ext cx="14427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tool usage:</a:t>
            </a:r>
          </a:p>
          <a:p>
            <a:r>
              <a:rPr lang="en-GB" sz="2200" dirty="0" err="1">
                <a:hlinkClick r:id="rId4"/>
              </a:rPr>
              <a:t>LangChain</a:t>
            </a:r>
            <a:endParaRPr lang="en-GB" sz="2200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B1A74A59-97F2-58BA-52B1-2F560AA628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83" y="1924184"/>
            <a:ext cx="2780846" cy="1802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A1A6CB-B109-3FBE-476D-B5BCBB2FB823}"/>
              </a:ext>
            </a:extLst>
          </p:cNvPr>
          <p:cNvSpPr txBox="1"/>
          <p:nvPr/>
        </p:nvSpPr>
        <p:spPr>
          <a:xfrm>
            <a:off x="3767329" y="3352518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E9C3BD-0904-BB3E-6918-40A13D01629C}"/>
              </a:ext>
            </a:extLst>
          </p:cNvPr>
          <p:cNvSpPr txBox="1"/>
          <p:nvPr/>
        </p:nvSpPr>
        <p:spPr>
          <a:xfrm>
            <a:off x="1296022" y="5554532"/>
            <a:ext cx="507450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200" dirty="0"/>
              <a:t>f</a:t>
            </a:r>
            <a:r>
              <a:rPr lang="en-DE" sz="2200" dirty="0"/>
              <a:t>eature engineering for ML models also kind of symbolic knowledge representation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B49C0F-E2D9-3852-666F-9D35E16B2CBE}"/>
              </a:ext>
            </a:extLst>
          </p:cNvPr>
          <p:cNvSpPr txBox="1"/>
          <p:nvPr/>
        </p:nvSpPr>
        <p:spPr>
          <a:xfrm>
            <a:off x="986483" y="3757396"/>
            <a:ext cx="2967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Deep Reinforcement Learning and Monte Carlo Tree Search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13590</TotalTime>
  <Words>3842</Words>
  <Application>Microsoft Office PowerPoint</Application>
  <PresentationFormat>Widescreen</PresentationFormat>
  <Paragraphs>621</Paragraphs>
  <Slides>55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Machine Learning – Overview</vt:lpstr>
      <vt:lpstr>Main Areas of Artificial Intelligence</vt:lpstr>
      <vt:lpstr>Buzz Words …</vt:lpstr>
      <vt:lpstr>Traditional Algorithms and GOFAI</vt:lpstr>
      <vt:lpstr>ML: Learning from Experience/Data</vt:lpstr>
      <vt:lpstr>Hybrid Approaches for ML and Symbolic AI</vt:lpstr>
      <vt:lpstr>Supercharging the Scientific Method</vt:lpstr>
      <vt:lpstr>When to apply ML?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Typical Transformer Architectures for LLMs</vt:lpstr>
      <vt:lpstr>Multi-Task Learning of LLMs</vt:lpstr>
      <vt:lpstr>Conversational AI: RL from Human Feedback</vt:lpstr>
      <vt:lpstr>Transformer for Vision</vt:lpstr>
      <vt:lpstr>Combination of Vision and Text: Multi-Modality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Felix Wick</cp:lastModifiedBy>
  <cp:revision>265</cp:revision>
  <dcterms:created xsi:type="dcterms:W3CDTF">2022-07-11T13:02:20Z</dcterms:created>
  <dcterms:modified xsi:type="dcterms:W3CDTF">2023-07-22T12:59:13Z</dcterms:modified>
</cp:coreProperties>
</file>

<file path=docProps/thumbnail.jpeg>
</file>